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17"/>
  </p:notesMasterIdLst>
  <p:handoutMasterIdLst>
    <p:handoutMasterId r:id="rId18"/>
  </p:handoutMasterIdLst>
  <p:sldIdLst>
    <p:sldId id="256" r:id="rId2"/>
    <p:sldId id="665" r:id="rId3"/>
    <p:sldId id="668" r:id="rId4"/>
    <p:sldId id="676" r:id="rId5"/>
    <p:sldId id="669" r:id="rId6"/>
    <p:sldId id="671" r:id="rId7"/>
    <p:sldId id="672" r:id="rId8"/>
    <p:sldId id="673" r:id="rId9"/>
    <p:sldId id="674" r:id="rId10"/>
    <p:sldId id="675" r:id="rId11"/>
    <p:sldId id="677" r:id="rId12"/>
    <p:sldId id="678" r:id="rId13"/>
    <p:sldId id="679" r:id="rId14"/>
    <p:sldId id="680" r:id="rId15"/>
    <p:sldId id="68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BE83"/>
    <a:srgbClr val="D426E6"/>
    <a:srgbClr val="4308B8"/>
    <a:srgbClr val="084BB8"/>
    <a:srgbClr val="0326BD"/>
    <a:srgbClr val="F09A1C"/>
    <a:srgbClr val="3F715D"/>
    <a:srgbClr val="9D62BE"/>
    <a:srgbClr val="21EB26"/>
    <a:srgbClr val="D1F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2" autoAdjust="0"/>
    <p:restoredTop sz="94971" autoAdjust="0"/>
  </p:normalViewPr>
  <p:slideViewPr>
    <p:cSldViewPr>
      <p:cViewPr varScale="1">
        <p:scale>
          <a:sx n="111" d="100"/>
          <a:sy n="111" d="100"/>
        </p:scale>
        <p:origin x="-161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47.png"/><Relationship Id="rId18" Type="http://schemas.openxmlformats.org/officeDocument/2006/relationships/image" Target="../media/image83.png"/><Relationship Id="rId3" Type="http://schemas.openxmlformats.org/officeDocument/2006/relationships/tags" Target="../tags/tag91.xml"/><Relationship Id="rId21" Type="http://schemas.openxmlformats.org/officeDocument/2006/relationships/image" Target="../media/image86.png"/><Relationship Id="rId7" Type="http://schemas.openxmlformats.org/officeDocument/2006/relationships/tags" Target="../tags/tag9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82.png"/><Relationship Id="rId2" Type="http://schemas.openxmlformats.org/officeDocument/2006/relationships/tags" Target="../tags/tag90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tags" Target="../tags/tag99.xml"/><Relationship Id="rId5" Type="http://schemas.openxmlformats.org/officeDocument/2006/relationships/tags" Target="../tags/tag93.xml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tags" Target="../tags/tag98.xml"/><Relationship Id="rId19" Type="http://schemas.openxmlformats.org/officeDocument/2006/relationships/image" Target="../media/image84.png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tags" Target="../tags/tag112.xml"/><Relationship Id="rId18" Type="http://schemas.openxmlformats.org/officeDocument/2006/relationships/image" Target="../media/image60.png"/><Relationship Id="rId26" Type="http://schemas.openxmlformats.org/officeDocument/2006/relationships/image" Target="../media/image96.png"/><Relationship Id="rId3" Type="http://schemas.openxmlformats.org/officeDocument/2006/relationships/tags" Target="../tags/tag102.xml"/><Relationship Id="rId21" Type="http://schemas.openxmlformats.org/officeDocument/2006/relationships/image" Target="../media/image91.png"/><Relationship Id="rId7" Type="http://schemas.openxmlformats.org/officeDocument/2006/relationships/tags" Target="../tags/tag106.xml"/><Relationship Id="rId12" Type="http://schemas.openxmlformats.org/officeDocument/2006/relationships/tags" Target="../tags/tag111.xml"/><Relationship Id="rId17" Type="http://schemas.openxmlformats.org/officeDocument/2006/relationships/image" Target="../media/image59.png"/><Relationship Id="rId25" Type="http://schemas.openxmlformats.org/officeDocument/2006/relationships/image" Target="../media/image95.png"/><Relationship Id="rId2" Type="http://schemas.openxmlformats.org/officeDocument/2006/relationships/tags" Target="../tags/tag101.xml"/><Relationship Id="rId16" Type="http://schemas.openxmlformats.org/officeDocument/2006/relationships/image" Target="../media/image58.png"/><Relationship Id="rId20" Type="http://schemas.openxmlformats.org/officeDocument/2006/relationships/image" Target="../media/image90.png"/><Relationship Id="rId29" Type="http://schemas.openxmlformats.org/officeDocument/2006/relationships/image" Target="../media/image99.png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24" Type="http://schemas.openxmlformats.org/officeDocument/2006/relationships/image" Target="../media/image94.png"/><Relationship Id="rId5" Type="http://schemas.openxmlformats.org/officeDocument/2006/relationships/tags" Target="../tags/tag104.xml"/><Relationship Id="rId15" Type="http://schemas.openxmlformats.org/officeDocument/2006/relationships/image" Target="../media/image89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10" Type="http://schemas.openxmlformats.org/officeDocument/2006/relationships/tags" Target="../tags/tag109.xml"/><Relationship Id="rId19" Type="http://schemas.openxmlformats.org/officeDocument/2006/relationships/image" Target="../media/image47.png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92.png"/><Relationship Id="rId27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tags" Target="../tags/tag125.xml"/><Relationship Id="rId18" Type="http://schemas.openxmlformats.org/officeDocument/2006/relationships/image" Target="../media/image101.png"/><Relationship Id="rId26" Type="http://schemas.openxmlformats.org/officeDocument/2006/relationships/image" Target="../media/image109.png"/><Relationship Id="rId3" Type="http://schemas.openxmlformats.org/officeDocument/2006/relationships/tags" Target="../tags/tag115.xml"/><Relationship Id="rId21" Type="http://schemas.openxmlformats.org/officeDocument/2006/relationships/image" Target="../media/image104.png"/><Relationship Id="rId7" Type="http://schemas.openxmlformats.org/officeDocument/2006/relationships/tags" Target="../tags/tag119.xml"/><Relationship Id="rId12" Type="http://schemas.openxmlformats.org/officeDocument/2006/relationships/tags" Target="../tags/tag124.xml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2" Type="http://schemas.openxmlformats.org/officeDocument/2006/relationships/tags" Target="../tags/tag114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03.png"/><Relationship Id="rId29" Type="http://schemas.openxmlformats.org/officeDocument/2006/relationships/image" Target="../media/image111.pn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24" Type="http://schemas.openxmlformats.org/officeDocument/2006/relationships/image" Target="../media/image107.png"/><Relationship Id="rId5" Type="http://schemas.openxmlformats.org/officeDocument/2006/relationships/tags" Target="../tags/tag117.xml"/><Relationship Id="rId15" Type="http://schemas.openxmlformats.org/officeDocument/2006/relationships/tags" Target="../tags/tag127.xml"/><Relationship Id="rId23" Type="http://schemas.openxmlformats.org/officeDocument/2006/relationships/image" Target="../media/image106.png"/><Relationship Id="rId28" Type="http://schemas.openxmlformats.org/officeDocument/2006/relationships/image" Target="../media/image71.png"/><Relationship Id="rId10" Type="http://schemas.openxmlformats.org/officeDocument/2006/relationships/tags" Target="../tags/tag122.xml"/><Relationship Id="rId19" Type="http://schemas.openxmlformats.org/officeDocument/2006/relationships/image" Target="../media/image102.png"/><Relationship Id="rId31" Type="http://schemas.openxmlformats.org/officeDocument/2006/relationships/image" Target="../media/image113.png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tags" Target="../tags/tag126.xml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Relationship Id="rId30" Type="http://schemas.openxmlformats.org/officeDocument/2006/relationships/image" Target="../media/image1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tags" Target="../tags/tag130.xml"/><Relationship Id="rId7" Type="http://schemas.openxmlformats.org/officeDocument/2006/relationships/image" Target="../media/image115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11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1.xml"/><Relationship Id="rId9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tmp"/><Relationship Id="rId3" Type="http://schemas.openxmlformats.org/officeDocument/2006/relationships/tags" Target="../tags/tag134.xml"/><Relationship Id="rId7" Type="http://schemas.openxmlformats.org/officeDocument/2006/relationships/image" Target="../media/image119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11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2.png"/><Relationship Id="rId4" Type="http://schemas.openxmlformats.org/officeDocument/2006/relationships/tags" Target="../tags/tag135.xml"/><Relationship Id="rId9" Type="http://schemas.openxmlformats.org/officeDocument/2006/relationships/image" Target="../media/image1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Relationship Id="rId6" Type="http://schemas.openxmlformats.org/officeDocument/2006/relationships/image" Target="../media/image126.tmp"/><Relationship Id="rId5" Type="http://schemas.openxmlformats.org/officeDocument/2006/relationships/image" Target="../media/image125.tmp"/><Relationship Id="rId4" Type="http://schemas.openxmlformats.org/officeDocument/2006/relationships/image" Target="../media/image124.tm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3" Type="http://schemas.openxmlformats.org/officeDocument/2006/relationships/tags" Target="../tags/tag5.xml"/><Relationship Id="rId21" Type="http://schemas.openxmlformats.org/officeDocument/2006/relationships/image" Target="../media/image12.png"/><Relationship Id="rId7" Type="http://schemas.openxmlformats.org/officeDocument/2006/relationships/tags" Target="../tags/tag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8.png"/><Relationship Id="rId2" Type="http://schemas.openxmlformats.org/officeDocument/2006/relationships/tags" Target="../tags/tag4.xml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image" Target="../media/image15.png"/><Relationship Id="rId5" Type="http://schemas.openxmlformats.org/officeDocument/2006/relationships/tags" Target="../tags/tag7.xml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10" Type="http://schemas.openxmlformats.org/officeDocument/2006/relationships/tags" Target="../tags/tag12.xml"/><Relationship Id="rId19" Type="http://schemas.openxmlformats.org/officeDocument/2006/relationships/image" Target="../media/image10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5.png"/><Relationship Id="rId2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image" Target="../media/image8.png"/><Relationship Id="rId26" Type="http://schemas.openxmlformats.org/officeDocument/2006/relationships/image" Target="../media/image19.png"/><Relationship Id="rId3" Type="http://schemas.openxmlformats.org/officeDocument/2006/relationships/tags" Target="../tags/tag16.xml"/><Relationship Id="rId21" Type="http://schemas.openxmlformats.org/officeDocument/2006/relationships/image" Target="../media/image16.png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image" Target="../media/image6.png"/><Relationship Id="rId25" Type="http://schemas.openxmlformats.org/officeDocument/2006/relationships/image" Target="../media/image18.png"/><Relationship Id="rId2" Type="http://schemas.openxmlformats.org/officeDocument/2006/relationships/tags" Target="../tags/tag15.xml"/><Relationship Id="rId16" Type="http://schemas.openxmlformats.org/officeDocument/2006/relationships/image" Target="../media/image5.png"/><Relationship Id="rId20" Type="http://schemas.openxmlformats.org/officeDocument/2006/relationships/image" Target="../media/image10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24" Type="http://schemas.openxmlformats.org/officeDocument/2006/relationships/image" Target="../media/image15.png"/><Relationship Id="rId5" Type="http://schemas.openxmlformats.org/officeDocument/2006/relationships/tags" Target="../tags/tag18.xml"/><Relationship Id="rId15" Type="http://schemas.openxmlformats.org/officeDocument/2006/relationships/image" Target="../media/image4.png"/><Relationship Id="rId23" Type="http://schemas.openxmlformats.org/officeDocument/2006/relationships/image" Target="../media/image14.png"/><Relationship Id="rId10" Type="http://schemas.openxmlformats.org/officeDocument/2006/relationships/tags" Target="../tags/tag23.xml"/><Relationship Id="rId19" Type="http://schemas.openxmlformats.org/officeDocument/2006/relationships/image" Target="../media/image9.png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7.png"/><Relationship Id="rId27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image" Target="../media/image23.pn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tags" Target="../tags/tag28.xml"/><Relationship Id="rId16" Type="http://schemas.openxmlformats.org/officeDocument/2006/relationships/image" Target="../media/image26.pn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21.png"/><Relationship Id="rId5" Type="http://schemas.openxmlformats.org/officeDocument/2006/relationships/tags" Target="../tags/tag31.xml"/><Relationship Id="rId15" Type="http://schemas.openxmlformats.org/officeDocument/2006/relationships/image" Target="../media/image25.png"/><Relationship Id="rId10" Type="http://schemas.openxmlformats.org/officeDocument/2006/relationships/image" Target="../media/image4.png"/><Relationship Id="rId4" Type="http://schemas.openxmlformats.org/officeDocument/2006/relationships/tags" Target="../tags/tag3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tags" Target="../tags/tag37.xml"/><Relationship Id="rId21" Type="http://schemas.openxmlformats.org/officeDocument/2006/relationships/image" Target="../media/image37.png"/><Relationship Id="rId7" Type="http://schemas.openxmlformats.org/officeDocument/2006/relationships/tags" Target="../tags/tag41.xml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tags" Target="../tags/tag36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9.xml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tags" Target="../tags/tag44.xml"/><Relationship Id="rId19" Type="http://schemas.openxmlformats.org/officeDocument/2006/relationships/image" Target="../media/image35.pn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3.png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../media/image42.png"/><Relationship Id="rId2" Type="http://schemas.openxmlformats.org/officeDocument/2006/relationships/tags" Target="../tags/tag46.xml"/><Relationship Id="rId16" Type="http://schemas.openxmlformats.org/officeDocument/2006/relationships/image" Target="../media/image46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41.png"/><Relationship Id="rId5" Type="http://schemas.openxmlformats.org/officeDocument/2006/relationships/tags" Target="../tags/tag49.xml"/><Relationship Id="rId15" Type="http://schemas.openxmlformats.org/officeDocument/2006/relationships/image" Target="../media/image45.png"/><Relationship Id="rId10" Type="http://schemas.openxmlformats.org/officeDocument/2006/relationships/image" Target="../media/image28.png"/><Relationship Id="rId4" Type="http://schemas.openxmlformats.org/officeDocument/2006/relationships/tags" Target="../tags/tag48.xml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tags" Target="../tags/tag54.xml"/><Relationship Id="rId21" Type="http://schemas.openxmlformats.org/officeDocument/2006/relationships/image" Target="../media/image53.png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tags" Target="../tags/tag53.xml"/><Relationship Id="rId16" Type="http://schemas.openxmlformats.org/officeDocument/2006/relationships/image" Target="../media/image48.tmp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image" Target="../media/image56.png"/><Relationship Id="rId5" Type="http://schemas.openxmlformats.org/officeDocument/2006/relationships/tags" Target="../tags/tag56.xml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tags" Target="../tags/tag61.xml"/><Relationship Id="rId19" Type="http://schemas.openxmlformats.org/officeDocument/2006/relationships/image" Target="../media/image51.png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54.png"/><Relationship Id="rId27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5.png"/><Relationship Id="rId3" Type="http://schemas.openxmlformats.org/officeDocument/2006/relationships/tags" Target="../tags/tag67.xml"/><Relationship Id="rId21" Type="http://schemas.openxmlformats.org/officeDocument/2006/relationships/image" Target="../media/image68.png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2" Type="http://schemas.openxmlformats.org/officeDocument/2006/relationships/tags" Target="../tags/tag66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24" Type="http://schemas.openxmlformats.org/officeDocument/2006/relationships/image" Target="../media/image71.png"/><Relationship Id="rId5" Type="http://schemas.openxmlformats.org/officeDocument/2006/relationships/tags" Target="../tags/tag69.xml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tags" Target="../tags/tag74.xml"/><Relationship Id="rId19" Type="http://schemas.openxmlformats.org/officeDocument/2006/relationships/image" Target="../media/image66.png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47.png"/><Relationship Id="rId22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72.png"/><Relationship Id="rId3" Type="http://schemas.openxmlformats.org/officeDocument/2006/relationships/tags" Target="../tags/tag79.xml"/><Relationship Id="rId21" Type="http://schemas.openxmlformats.org/officeDocument/2006/relationships/image" Target="../media/image74.png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image" Target="../media/image71.png"/><Relationship Id="rId25" Type="http://schemas.openxmlformats.org/officeDocument/2006/relationships/image" Target="../media/image78.png"/><Relationship Id="rId2" Type="http://schemas.openxmlformats.org/officeDocument/2006/relationships/tags" Target="../tags/tag78.xml"/><Relationship Id="rId16" Type="http://schemas.openxmlformats.org/officeDocument/2006/relationships/image" Target="../media/image70.png"/><Relationship Id="rId20" Type="http://schemas.openxmlformats.org/officeDocument/2006/relationships/image" Target="../media/image73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image" Target="../media/image77.png"/><Relationship Id="rId5" Type="http://schemas.openxmlformats.org/officeDocument/2006/relationships/tags" Target="../tags/tag81.xml"/><Relationship Id="rId15" Type="http://schemas.openxmlformats.org/officeDocument/2006/relationships/image" Target="../media/image69.png"/><Relationship Id="rId23" Type="http://schemas.openxmlformats.org/officeDocument/2006/relationships/image" Target="../media/image76.png"/><Relationship Id="rId10" Type="http://schemas.openxmlformats.org/officeDocument/2006/relationships/tags" Target="../tags/tag86.xml"/><Relationship Id="rId19" Type="http://schemas.openxmlformats.org/officeDocument/2006/relationships/image" Target="../media/image47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image" Target="../media/image68.png"/><Relationship Id="rId22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49" y="294446"/>
            <a:ext cx="3581781" cy="250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8" y="1219200"/>
            <a:ext cx="3933825" cy="1866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58398"/>
            <a:ext cx="5623560" cy="6934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920240"/>
            <a:ext cx="776669" cy="1697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4" y="2971800"/>
            <a:ext cx="5204460" cy="23241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33800"/>
            <a:ext cx="634365" cy="533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685979"/>
            <a:ext cx="2196465" cy="6934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3947821"/>
            <a:ext cx="3046667" cy="21088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45" y="5838516"/>
            <a:ext cx="3638169" cy="48006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25" y="5846521"/>
            <a:ext cx="2402205" cy="54102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531" y="4495800"/>
            <a:ext cx="2446020" cy="69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5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62625"/>
            <a:ext cx="1704213" cy="204026"/>
          </a:xfrm>
          <a:prstGeom prst="rect">
            <a:avLst/>
          </a:prstGeom>
        </p:spPr>
      </p:pic>
      <p:pic>
        <p:nvPicPr>
          <p:cNvPr id="5" name="Picture 4" descr="https://upload.wikimedia.org/wikipedia/commons/thumb/8/88/Logistic-curve.svg/600px-Logistic-curve.svg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29" y="1573832"/>
            <a:ext cx="28956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21" y="3779822"/>
            <a:ext cx="356616" cy="1474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9329" y="2332689"/>
            <a:ext cx="680657" cy="229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49" y="294446"/>
            <a:ext cx="3581781" cy="2506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62625"/>
            <a:ext cx="3381375" cy="5600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09948"/>
            <a:ext cx="1722120" cy="3314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28" y="3124200"/>
            <a:ext cx="3039809" cy="2074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9" y="4264598"/>
            <a:ext cx="4003358" cy="210884"/>
          </a:xfrm>
          <a:prstGeom prst="rect">
            <a:avLst/>
          </a:prstGeom>
        </p:spPr>
      </p:pic>
      <p:pic>
        <p:nvPicPr>
          <p:cNvPr id="3074" name="Picture 2" descr="Image result for step function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264598"/>
            <a:ext cx="2645093" cy="198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726983"/>
            <a:ext cx="3310700" cy="2091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1" y="5219488"/>
            <a:ext cx="2743200" cy="20916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64" y="5557033"/>
            <a:ext cx="2457450" cy="6934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767" y="6313654"/>
            <a:ext cx="433769" cy="2297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1" y="6428525"/>
            <a:ext cx="3228404" cy="2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6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6" y="294446"/>
            <a:ext cx="8582406" cy="258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8" y="1036035"/>
            <a:ext cx="2882265" cy="232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88" y="1015080"/>
            <a:ext cx="2093595" cy="274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890" y="1464995"/>
            <a:ext cx="2650617" cy="2074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9" y="2111460"/>
            <a:ext cx="7046595" cy="5467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692" y="2778062"/>
            <a:ext cx="1804225" cy="2954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64" y="3459195"/>
            <a:ext cx="6130290" cy="5467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581" y="4373595"/>
            <a:ext cx="2204466" cy="62236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17" y="4427847"/>
            <a:ext cx="2455926" cy="29546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217" y="2822066"/>
            <a:ext cx="3008948" cy="2074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9" y="5243672"/>
            <a:ext cx="1605915" cy="23241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17" y="4488169"/>
            <a:ext cx="1032129" cy="2057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456" y="5181600"/>
            <a:ext cx="2470785" cy="5410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1" y="6025144"/>
            <a:ext cx="5575935" cy="23241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15" y="5958329"/>
            <a:ext cx="1720215" cy="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4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79792"/>
            <a:ext cx="5646039" cy="256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55281"/>
            <a:ext cx="7362825" cy="537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43570"/>
            <a:ext cx="8294370" cy="232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8" y="2895600"/>
            <a:ext cx="7488555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1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78" y="264857"/>
            <a:ext cx="5592699" cy="2480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89" y="834390"/>
            <a:ext cx="7663815" cy="230505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51" y="1443990"/>
            <a:ext cx="4305689" cy="34504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9" y="5255895"/>
            <a:ext cx="7940040" cy="2324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89" y="5789295"/>
            <a:ext cx="7263765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984" y="264857"/>
            <a:ext cx="4645914" cy="25603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371600"/>
            <a:ext cx="2610214" cy="1619476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958266"/>
            <a:ext cx="1981200" cy="1791335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011320"/>
            <a:ext cx="1912535" cy="168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6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28" y="294446"/>
            <a:ext cx="3269742" cy="25603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374265" y="1160145"/>
            <a:ext cx="0" cy="4826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110740" y="11906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39340" y="11144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44140" y="8096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21280" y="120396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94790" y="15589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74520" y="283464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43940" y="18002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6740" y="20288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0540" y="21812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90700" y="227838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97480" y="213360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996440" y="762000"/>
            <a:ext cx="0" cy="2590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723473" y="1487249"/>
            <a:ext cx="13410" cy="660685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81000" y="1244553"/>
            <a:ext cx="2895600" cy="132842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85044"/>
            <a:ext cx="3987165" cy="2305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94644"/>
            <a:ext cx="3228975" cy="541020"/>
          </a:xfrm>
          <a:prstGeom prst="rect">
            <a:avLst/>
          </a:prstGeom>
        </p:spPr>
      </p:pic>
      <p:pic>
        <p:nvPicPr>
          <p:cNvPr id="1026" name="Picture 2" descr="Image result for gradient descent convex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14610"/>
            <a:ext cx="3680014" cy="231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17" y="2432844"/>
            <a:ext cx="4330065" cy="55054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438154"/>
            <a:ext cx="600075" cy="1752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38" y="3505200"/>
            <a:ext cx="2396490" cy="533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253919"/>
            <a:ext cx="3200400" cy="76009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50" y="5031105"/>
            <a:ext cx="2545080" cy="76009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46661"/>
            <a:ext cx="3025140" cy="25527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454" y="6154306"/>
            <a:ext cx="2886075" cy="25527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3" y="6553201"/>
            <a:ext cx="1855089" cy="2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8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28" y="294446"/>
            <a:ext cx="3269742" cy="25603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374265" y="1160145"/>
            <a:ext cx="0" cy="4826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110740" y="11906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39340" y="11144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44140" y="8096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21280" y="120396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94790" y="15589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74520" y="283464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43940" y="18002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6740" y="20288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0540" y="21812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90700" y="227838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97480" y="213360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996440" y="762000"/>
            <a:ext cx="0" cy="2590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723473" y="1487249"/>
            <a:ext cx="13410" cy="660685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81000" y="1244553"/>
            <a:ext cx="2895600" cy="132842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85044"/>
            <a:ext cx="3987165" cy="2305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94644"/>
            <a:ext cx="3228975" cy="54102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17" y="2432844"/>
            <a:ext cx="4330065" cy="55054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438154"/>
            <a:ext cx="600075" cy="1752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90831"/>
            <a:ext cx="2396490" cy="533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015" y="3653493"/>
            <a:ext cx="3409188" cy="60807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49" y="3646965"/>
            <a:ext cx="2314956" cy="60807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724" y="5486400"/>
            <a:ext cx="2886075" cy="25527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73" y="5943600"/>
            <a:ext cx="1855089" cy="21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6" y="5029200"/>
            <a:ext cx="3270885" cy="215265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81000" y="4800600"/>
            <a:ext cx="4343400" cy="1600200"/>
          </a:xfrm>
          <a:prstGeom prst="roundRect">
            <a:avLst/>
          </a:prstGeom>
          <a:solidFill>
            <a:srgbClr val="92D050">
              <a:alpha val="15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274" y="4899510"/>
            <a:ext cx="4011930" cy="4920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334" y="5819299"/>
            <a:ext cx="3207830" cy="2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6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28" y="294446"/>
            <a:ext cx="3269742" cy="2560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46910"/>
            <a:ext cx="6440805" cy="23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1415752"/>
            <a:ext cx="3218117" cy="2297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2248540"/>
            <a:ext cx="2798445" cy="5410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26698"/>
            <a:ext cx="581025" cy="1752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6" y="3200400"/>
            <a:ext cx="992505" cy="2552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54" y="3150976"/>
            <a:ext cx="2402205" cy="5410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815" y="3225927"/>
            <a:ext cx="1153859" cy="1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950" y="294446"/>
            <a:ext cx="2530983" cy="2560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98" y="990600"/>
            <a:ext cx="7802880" cy="2552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6" y="2491740"/>
            <a:ext cx="3960495" cy="228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779" y="2500286"/>
            <a:ext cx="4463415" cy="23241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657600"/>
            <a:ext cx="7389495" cy="255270"/>
          </a:xfrm>
          <a:prstGeom prst="rect">
            <a:avLst/>
          </a:prstGeom>
        </p:spPr>
      </p:pic>
      <p:pic>
        <p:nvPicPr>
          <p:cNvPr id="30" name="Picture 2" descr="Image result for linear regression classification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02" y="4242459"/>
            <a:ext cx="2970890" cy="145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 result for linear regression classification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63" y="4296195"/>
            <a:ext cx="4789200" cy="139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7" y="5745154"/>
            <a:ext cx="1184720" cy="16116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986" y="5732716"/>
            <a:ext cx="910400" cy="2108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21330"/>
            <a:ext cx="8545830" cy="2552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7" y="1447800"/>
            <a:ext cx="6560820" cy="2324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52" y="1905000"/>
            <a:ext cx="2415540" cy="25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0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Image result for x mark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58023"/>
            <a:ext cx="180160" cy="1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x mark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73" y="3274114"/>
            <a:ext cx="180160" cy="1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x mark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65" y="3275886"/>
            <a:ext cx="180160" cy="1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x mark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211" y="3268768"/>
            <a:ext cx="180160" cy="1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950" y="294446"/>
            <a:ext cx="2530983" cy="25603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7658100" cy="53721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1981200" y="2140009"/>
            <a:ext cx="0" cy="137160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828800" y="3358848"/>
            <a:ext cx="5105400" cy="5346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Image result for x mark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67453"/>
            <a:ext cx="180160" cy="1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x mark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492" y="2269225"/>
            <a:ext cx="180160" cy="1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x mark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438" y="2262107"/>
            <a:ext cx="180160" cy="1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x mark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232" y="2243575"/>
            <a:ext cx="180160" cy="1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/>
          <p:cNvCxnSpPr/>
          <p:nvPr/>
        </p:nvCxnSpPr>
        <p:spPr>
          <a:xfrm flipV="1">
            <a:off x="1752600" y="1905000"/>
            <a:ext cx="5105400" cy="1845178"/>
          </a:xfrm>
          <a:prstGeom prst="line">
            <a:avLst/>
          </a:prstGeom>
          <a:ln w="28575">
            <a:solidFill>
              <a:srgbClr val="4EBE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211" y="3676264"/>
            <a:ext cx="984504" cy="1478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53" y="2753090"/>
            <a:ext cx="992124" cy="187452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1866900" y="2405595"/>
            <a:ext cx="2286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15" y="2303409"/>
            <a:ext cx="595884" cy="20421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224784"/>
            <a:ext cx="553212" cy="20421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32" y="5051874"/>
            <a:ext cx="463296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9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49" y="294446"/>
            <a:ext cx="3581781" cy="25069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25" y="1106289"/>
            <a:ext cx="1709637" cy="1669612"/>
          </a:xfrm>
          <a:prstGeom prst="rect">
            <a:avLst/>
          </a:prstGeom>
        </p:spPr>
      </p:pic>
      <p:sp>
        <p:nvSpPr>
          <p:cNvPr id="7" name="AutoShape 2" descr="Image result for sigmoi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Image result for sigmoi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https://www.safaribooksonline.com/library/view/deep-learning-with/9781787128422/assets/B06258_01_05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5" y="914400"/>
            <a:ext cx="925830" cy="1752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77889"/>
            <a:ext cx="925830" cy="1790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636" y="1182489"/>
            <a:ext cx="925830" cy="1790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958" y="3804901"/>
            <a:ext cx="3189351" cy="36042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955" y="1147914"/>
            <a:ext cx="4234815" cy="75438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6" y="5331864"/>
            <a:ext cx="7012305" cy="49034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0"/>
            <a:ext cx="540068" cy="1577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50" y="6160961"/>
            <a:ext cx="7689533" cy="20916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077" y="2391116"/>
            <a:ext cx="1704213" cy="204026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1993500" y="2626759"/>
            <a:ext cx="2547503" cy="2209237"/>
            <a:chOff x="1993500" y="2626759"/>
            <a:chExt cx="2547503" cy="2209237"/>
          </a:xfrm>
        </p:grpSpPr>
        <p:pic>
          <p:nvPicPr>
            <p:cNvPr id="38" name="Picture 4" descr="https://upload.wikimedia.org/wikipedia/commons/thumb/8/88/Logistic-curve.svg/600px-Logistic-curve.svg.png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459071">
              <a:off x="2055433" y="2626759"/>
              <a:ext cx="2485570" cy="1657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19164">
              <a:off x="2992881" y="4688549"/>
              <a:ext cx="356616" cy="147447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54194">
              <a:off x="1768043" y="4035457"/>
              <a:ext cx="680657" cy="229743"/>
            </a:xfrm>
            <a:prstGeom prst="rect">
              <a:avLst/>
            </a:prstGeom>
          </p:spPr>
        </p:pic>
      </p:grpSp>
      <p:pic>
        <p:nvPicPr>
          <p:cNvPr id="44" name="Picture 4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558" y="2328908"/>
            <a:ext cx="1390650" cy="3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49" y="294446"/>
            <a:ext cx="3581781" cy="2506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838200"/>
            <a:ext cx="4573905" cy="255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1" y="1459034"/>
            <a:ext cx="7019925" cy="5486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78" y="2577269"/>
            <a:ext cx="1737360" cy="255270"/>
          </a:xfrm>
          <a:prstGeom prst="rect">
            <a:avLst/>
          </a:prstGeom>
        </p:spPr>
      </p:pic>
      <p:sp>
        <p:nvSpPr>
          <p:cNvPr id="15" name="Left Brace 14"/>
          <p:cNvSpPr/>
          <p:nvPr/>
        </p:nvSpPr>
        <p:spPr>
          <a:xfrm>
            <a:off x="2780055" y="2309207"/>
            <a:ext cx="162726" cy="7913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2364728"/>
            <a:ext cx="2152650" cy="2552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2" y="2828266"/>
            <a:ext cx="2158365" cy="2552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445949"/>
            <a:ext cx="3044190" cy="274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8" y="4117514"/>
            <a:ext cx="6149340" cy="2305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34" y="4576619"/>
            <a:ext cx="1830705" cy="69342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4" y="5606271"/>
            <a:ext cx="5114925" cy="23050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977" y="4820459"/>
            <a:ext cx="1032129" cy="20574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4" y="6102652"/>
            <a:ext cx="7204710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8" y="838200"/>
            <a:ext cx="6149340" cy="230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34" y="1297305"/>
            <a:ext cx="1830705" cy="693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8" y="2277557"/>
            <a:ext cx="5114925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977" y="1541145"/>
            <a:ext cx="1032129" cy="205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8" y="2750948"/>
            <a:ext cx="7204710" cy="23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49" y="294446"/>
            <a:ext cx="3581781" cy="2506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54" y="3203385"/>
            <a:ext cx="2566035" cy="7600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247" y="3270060"/>
            <a:ext cx="2499360" cy="6934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57" y="4099558"/>
            <a:ext cx="1453896" cy="2057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492" y="4251958"/>
            <a:ext cx="4050030" cy="6934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248" y="5118430"/>
            <a:ext cx="4770120" cy="6934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" y="6089591"/>
            <a:ext cx="7755255" cy="5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$  \left. -2\sum_{i} (y_i - (ax_i + b)) \right) $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Logistic Function&#10;}&#10;&#10;&#10;&#10;\end{document}"/>
  <p:tag name="IGUANATEXSIZE" val="1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t \rightarrow$&#10;}&#10;&#10;&#10;&#10;\end{document}"/>
  <p:tag name="IGUANATEXSIZE" val="1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S(t) \rightarrow$&#10;}&#10;&#10;&#10;&#10;\end{document}"/>
  <p:tag name="IGUANATEXSIZE" val="1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ogistic Regression}}&#10;&#10;&#10;&#10;&#10;\end{document}"/>
  <p:tag name="IGUANATEXSIZE" val="2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newcommand{\gax}{g_{\B{a}}(x)}&#10;\begin{document}\noindent&#10;What happens if we use $S(\lambda t)$\\ instead of $S(t)$&#10;for some $\lambda &gt; 1$.&#10;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&#10;$S(\lambda t) = \frac{1}{1+e^{-\lambda t}}$.&#10;&#10;&#10;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Sharper transition from $0$ to $1$.&#10;}&#10;&#10;&#10;&#10;\end{document}"/>
  <p:tag name="IGUANATEXSIZE" val="1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When $\lambda \rightarrow \infty$, we get the Step function.&#10;}&#10;&#10;&#10;&#10;\end{document}"/>
  <p:tag name="IGUANATEXSIZE" val="1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We can still use gradient descent.&#10;}&#10;&#10;&#10;&#10;\end{document}"/>
  <p:tag name="IGUANATEXSIZE" val="1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he gradient in this case is:&#10;}&#10;&#10;&#10;&#10;\end{document}"/>
  <p:tag name="IGUANATEXSIZE" val="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We update $(a,b)$ as follows: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newcommand{\gax}{g_{\B{a}}(\B{x}_i)}&#10;\begin{document}\noindent&#10;$$ -\sum_{i=1}^n \left(y_i - T(\B{a}\cdot \B{x}) \right) \B{x}_i $$&#10;&#10;&#10;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(x) &#10;}&#10;&#10;&#10;&#10;\end{document}"/>
  <p:tag name="IGUANATEXSIZE" val="1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Called the Perceptron Algorithm.&#10;}&#10;&#10;&#10;&#10;\end{document}"/>
  <p:tag name="IGUANATEXSIZE" val="1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Probabilitic Interpretation of LLS Regression}}&#10;&#10;&#10;&#10;&#10;\end{document}"/>
  <p:tag name="IGUANATEXSIZE" val="2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Suppose that $y = \mathbf{a} \cdot \mathbf{x} + \epsilon$&#10;&#10;&#10;&#10;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where $\epsilon \sim \mathcal{N}(0,\sigma^2)$&#10;&#10;&#10;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captures unmodeled factors&#10;}&#10;&#10;&#10;&#10;\end{document}"/>
  <p:tag name="IGUANATEXSIZE" val="1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hen the probability that we see a specific data point &#10;$(\mathbf{x}_i, y_i)$ is\\ proportional to&#10;}&#10;&#10;&#10;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$e^{-(y_i - \mathbf{a}\cdot\mathbf{x}_i)^2/2\sigma^2}$$&#10;}&#10;&#10;&#10;&#10;\end{document}"/>
  <p:tag name="IGUANATEXSIZE" val="2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Probability that we see all the data points is:&#10;$(\mathbf{x}_i, y_i)$ is\\ proportional to&#10;}&#10;&#10;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(a,b) \leftarrow (a,b) - \delta\, \nabla E(a,b)$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$ \prod_i e^{-(y_i - \mathbf{a}\cdot\mathbf{x}_i)^2/2\sigma^2}$$&#10;}&#10;&#10;&#10;&#10;\end{document}"/>
  <p:tag name="IGUANATEXSIZE" val="2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$ =  e^{-\sum_i (y_i - \mathbf{a}\cdot\mathbf{x}_i)^2/2\sigma^2}$$&#10;}&#10;&#10;&#10;&#10;\end{document}"/>
  <p:tag name="IGUANATEXSIZE" val="2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ignoring normalization factors&#10;}&#10;&#10;&#10;&#10;\end{document}"/>
  <p:tag name="IGUANATEXSIZE" val="1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Log likelihood:&#10;}&#10;&#10;&#10;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Likelyhood&#10;}&#10;&#10;&#10;&#10;\end{document}"/>
  <p:tag name="IGUANATEXSIZE" val="1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$ {-\sum_i (y_i - \mathbf{a}\cdot\mathbf{x}_i)^2/2\sigma^2}$$&#10;}&#10;&#10;&#10;&#10;\end{document}"/>
  <p:tag name="IGUANATEXSIZ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Maximizing likelyhood is equilavent to minimizing&#10;}&#10;&#10;&#10;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$ {\sum_i (y_i - \mathbf{a}\cdot\mathbf{x}_i)^2}$$&#10;}&#10;&#10;&#10;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Generalized Linear Regression}}&#10;&#10;&#10;&#10;&#10;\end{document}"/>
  <p:tag name="IGUANATEXSIZE" val="2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We motivated Logistic Regression using Bernoulli distribution &#10;and\\ Linear Least Squares Regression using Gaussian distribution.&#10;}&#10;&#10;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\textcolor{blue}{&#10;$\delta$ : rate of descent.&#10;}&#10;&#10;&#10;&#10;&#10;&#10;\end{document}"/>
  <p:tag name="IGUANATEXSIZE" val="1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Both these distributions belong to the Exponential Family of &#10;distributions.&#10;}&#10;&#10;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You can choose any distribution from this family and do regression.&#10;}&#10;&#10;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Non-Linear Decision Boundary}}&#10;&#10;&#10;&#10;&#10;\end{document}"/>
  <p:tag name="IGUANATEXSIZE" val="2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What do we do if we belive that the decision boundary is non-linear?&#10;}&#10;&#10;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In this case, we {\bf linearize} the boundary by lifting to higher dimensions.&#10;}&#10;&#10;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his is done by adding a new dimension for each non-linear term.&#10;}&#10;&#10;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ulticlass Classification}}&#10;&#10;&#10;&#10;&#10;\end{document}"/>
  <p:tag name="IGUANATEXSIZE" val="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Gradient Descent}}&#10;&#10;&#10;&#10;&#10;\end{document}"/>
  <p:tag name="IGUANATEXSIZE" val="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For a line $y = ax + b$, the ``error&quot; is:&#10;&#10;&#10;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$E(a,b) = \sum_{i} (y_i - (ax_i + b))^2$$&#10;&#10;&#10;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tart with some solution $(a,b)$ and try\\&#10;to improve it by making small changes.&#10;&#10;&#10;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.} &#10;&#10;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\textcolor{black}{&#10;$$\nabla E(a,b) = (&#10;\frac{\partial E}{\partial a}, &#10;\frac{\partial E}{\partial b}&#10;)&#10;$$&#10;}&#10;&#10;&#10;&#10;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$ =  \left( -2\sum_{i} y_i\,x_i + 2a\sum_i x_i^2 + 2b \sum_i x_i,&#10; \right.$$&#10;\end{document}"/>
  <p:tag name="IGUANATEXSIZE" val="1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$  \left. -2\sum_{i} y_i + 2a\sum_i x_i + 2b \right) $$&#10;&#10;\end{document}"/>
  <p:tag name="IGUANATEXSIZE" val="1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(a,b) \leftarrow (a,b) - \delta\, \nabla E(a,b)$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\textcolor{blue}{&#10;$\delta$ : rate of descent.&#10;}&#10;&#10;&#10;&#10;&#10;&#10;\end{document}"/>
  <p:tag name="IGUANATEXSIZE" val="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\texttt{Repeat until convergence:}&#10;&#10;&#10;&#10;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\textcolor{blue}{&#10;Note that the sums in the expression for\\ $\nabla E(a,b)$&#10;need to be computed &#10;only once.&#10;}&#10;&#10;&#10;&#10;&#10;&#10;\end{document}"/>
  <p:tag name="IGUANATEXSIZE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\textcolor{blue}{&#10;Thus, each step takes $O(1)$ time.&#10;}&#10;&#10;&#10;&#10;&#10;&#10;\end{document}"/>
  <p:tag name="IGUANATEXSIZE" val="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Gradient Descent}}&#10;&#10;&#10;&#10;&#10;\end{document}"/>
  <p:tag name="IGUANATEXSIZE" val="2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In higher dimensions, a hyperplane is defined by&#10;$y = \mathbf{a} \cdot \mathbf{x}$. &#10;&#10;&#10;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\textcolor{blue}{&#10;(using homogeneous coordinates)&#10;}&#10;&#10;&#10;&#10;&#10;&#10;\end{document}"/>
  <p:tag name="IGUANATEXSIZE" val="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Gradient Descent}}&#10;&#10;&#10;&#10;&#10;\end{document}"/>
  <p:tag name="IGUANATEXSIZE" val="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$E(\mathbf{a}) = \sum_{i} (y_i - ( \mathbf{a} \cdot \mathbf{x}_i))^2$$&#10;&#10;&#10;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Error&#10;&#10;&#10;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\textcolor{black}{&#10;$$\nabla E(\mathbf{a}) = $$&#10;}&#10;&#10;&#10;&#10;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$- 2 \sum_{i} (y_i - ( \mathbf{a} \cdot \mathbf{x}_i)) \mathbf{x}_i$$&#10;&#10;&#10;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\em&#10;\textcolor{blue}{&#10;Check this !&#10;}&#10;&#10;&#10;&#10;&#10;&#10;\end{document}"/>
  <p:tag name="IGUANATEXSIZE" val="1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Classification}}&#10;&#10;&#10;&#10;&#10;\end{document}"/>
  <p:tag name="IGUANATEXSIZE" val="2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Suppose that we have binary classification task with a Yes/No answer.&#10;&#10;&#10;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.} Map `No' to $0$ and `Yes' to $1$. &#10;&#10;&#10;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Use linear regression to fit a hyperplane.&#10;&#10;&#10;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output ``yes&quot; for an input $\mathbf{x}$ is $h_{\mathbf{a}}(x) &gt;0.5$&#10;and ``no&quot; otherwise. &#10;&#10;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For a line $y = ax + b$, the ``error&quot; is:&#10;&#10;&#10;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Not too bad.}&#10;&#10;&#10;&#10;&#10;\end{document}"/>
  <p:tag name="IGUANATEXSIZE" val="1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Very bad!}&#10;&#10;&#10;&#10;&#10;\end{document}"/>
  <p:tag name="IGUANATEXSIZE" val="1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&#10;This returns a linear function $h_{\B{a}}(\mathbf{x}) = \B{a} \cdot \mathbf{x}$ that estimates $y$ as function of $\mathbf{x}$.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&#10;E.g. Is a tumor with given features $\mathbf{x}$ malignant or benign?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&#10;Output $y \in \{$No, Yes$\}$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Classification}}&#10;&#10;&#10;&#10;&#10;\end{document}"/>
  <p:tag name="IGUANATEXSIZE" val="2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re are examples where linear regression&#10;does not output a ``good&quot;\\ separating hyperplane even though &#10;there exists one.&#10;&#10;&#10;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Tumor Size&#10;&#10;&#10;&#10;&#10;\end{document}"/>
  <p:tag name="IGUANATEXSIZE" val="1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Malignant?&#10;&#10;&#10;&#10;&#10;\end{document}"/>
  <p:tag name="IGUANATEXSIZE" val="1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(Yes) 1&#10;&#10;&#10;&#10;&#10;\end{document}"/>
  <p:tag name="IGUANATEXSIZE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$E(a,b) = \sum_{i} (y_i - (ax_i + b))^2$$&#10;&#10;&#10;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(No) 0&#10;&#10;&#10;&#10;&#10;\end{document}"/>
  <p:tag name="IGUANATEXSIZE" val="1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Better Solution:} Use logistic regression.&#10;&#10;&#10;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ogistic Regression}}&#10;&#10;&#10;&#10;&#10;\end{document}"/>
  <p:tag name="IGUANATEXSIZE" val="2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&#10;$\B{a} \cdot \B{x} = 0$&#10;&#10;&#10;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&#10;$\B{a} \cdot \B{x} &lt; 0$&#10;&#10;&#10;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&#10;$\B{a} \cdot \B{x} &gt; 0$&#10;&#10;&#10;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&#10;$g_{\B{a}}(\B{x}) = S(\B{a}\cdot\B{x})=\frac{1}{1 + e^{- \B{a} \cdot \B{x}}}$&#10;&#10;&#10;&#10;&#10;\end{document}"/>
  <p:tag name="IGUANATEXSIZE" val="2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\textcolor{blue}{\em&#10;How do we construct an error function s.t.\\&#10;minimizing the error function gives us the\\ desired hyperplane?&#10;}&#10;&#10;&#10;&#10;\end{document}"/>
  <p:tag name="IGUANATEXSIZE" val="1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\textcolor{blue}{\em&#10;We assume that there is ``true&quot; hyperplane &#10;$\B{a}\cdot\B{x}=0$ parametrized by $\B{a}$\\ and the probability that a point $\B{x}$&#10;has a label $1$ is $g_{\B{a}}(\B{x})$.&#10;}&#10;&#10;&#10;&#10;\end{document}"/>
  <p:tag name="IGUANATEXSIZE" val="1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\textcolor{blue}{\em&#10;{\bf Idea.} }&#10;&#10;&#10;&#10;\end{document}"/>
  <p:tag name="IGUANATEXSIZE" val="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tart with some solution $(a,b)$ and try\\&#10;to improve it by making small changes.&#10;&#10;&#10;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\textcolor{blue}{\em&#10;We the find the $\B{a}$ that maximizes the likelihood of seeing the data that we see.&#10;}&#10;&#10;&#10;&#10;\end{document}"/>
  <p:tag name="IGUANATEXSIZE" val="1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Logistic Function&#10;}&#10;&#10;&#10;&#10;\end{document}"/>
  <p:tag name="IGUANATEXSIZE" val="1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&#10;$S(t) = \frac{1}{1+e^{-t}}$&#10;&#10;&#10;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t \rightarrow$&#10;}&#10;&#10;&#10;&#10;\end{document}"/>
  <p:tag name="IGUANATEXSIZE" val="1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S(t) \rightarrow$&#10;}&#10;&#10;&#10;&#10;\end{document}"/>
  <p:tag name="IGUANATEXSIZE" val="1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ogistic Regression}}&#10;&#10;&#10;&#10;&#10;\end{document}"/>
  <p:tag name="IGUANATEXSIZE" val="2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&#10;The input data is a set of $n$ $(\B{x}_i, y_i)$ pairs.&#10;&#10;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&#10;Given the parameter $\B{a}$, the probability that we see a &#10;particular\\ pair $(\B{x}_i, y_i)$ is:&#10;&#10;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&#10;$\text{Pr}(y_i \,|\, \B{x}_i\ ;\ \B{a}) = $ &#10;&#10;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&#10;$g_{\B{a}}(\B{x}_i)$ \text{\ \ \ \ \ \ }if $y_i = 1$ &#10;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.} &#10;&#10;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&#10;$1 - g_{\B{a}}(\B{x}_i)$ \text{\ }if $y_i = 0$ &#10;&#10;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newcommand{\gax}{g_{\B{a}}(\B{x}_i)}&#10;\begin{document}\noindent&#10;$= \gax^{y_i} \cdot (1 - \gax)^{1-y_i}$&#10;&#10;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newcommand{\gax}{g_{\B{a}}(x)}&#10;\begin{document}\noindent&#10;The probability that we see the entire input data set is:&#10;&#10;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&#10;$$\prod_{i=1}^n \text{Pr}(y_i \,|\, \B{x}_i\ ;\ \B{a}) $$ &#10;&#10;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&#10;{\bf Goal.} Find $\B{a}$ that maximizes this probability.&#10;&#10;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\textcolor{blue}{\em&#10;Likelyhood&#10;}&#10;&#10;&#10;&#10;\end{document}"/>
  <p:tag name="IGUANATEXSIZE" val="1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&#10;For technical convenience we maximize the log of the probability.&#10;&#10;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newcommand{\gax}{g_{\B{a}}(x)}&#10;\begin{document}\noindent&#10;The probability that we see the entire input data set is:&#10;&#10;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&#10;$$\prod_{i=1}^n \text{Pr}(y_i \,|\, \B{x}_i\ ;\ \B{a}) $$ &#10;&#10;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&#10;{\bf Goal.} Find $\B{a}$ that maximizes this probability.&#10;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X}{\mathbf{x}}&#10;\newcommand{\Y}{\mathbf{y}}&#10;\begin{document}\noindent&#10;\textcolor{black}{&#10;$$\nabla E(a,b) = (&#10;\frac{\partial E}{\partial a}, &#10;\frac{\partial E}{\partial b}&#10;)&#10;$$&#10;}&#10;&#10;&#10;&#10;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\textcolor{blue}{\em&#10;Likelyhood&#10;}&#10;&#10;&#10;&#10;\end{document}"/>
  <p:tag name="IGUANATEXSIZE" val="1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&#10;For technical convenience we maximize the log of the probability.&#10;&#10;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ogistic Regression}}&#10;&#10;&#10;&#10;&#10;\end{document}"/>
  <p:tag name="IGUANATEXSIZE" val="2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&#10;$$\log\left(\prod_{i=1}^n \text{Pr}(y_i \,|\, \B{x}_i\ ;\ \B{a})\right)$$ &#10;&#10;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&#10;$$= \sum_{i=1}^n \log \text{Pr}(y_i \,|\, \B{x}_i\ ;\ \B{a})$$ &#10;&#10;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\textcolor{blue}{\em&#10;Log Likelyhood&#10;}&#10;&#10;&#10;&#10;\end{document}"/>
  <p:tag name="IGUANATEXSIZE" val="1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newcommand{\gax}{g_{\B{a}}(\B{x}_i)}&#10;\begin{document}\noindent&#10;$$= \sum_{i=1}^n\log{\left(\gax^{y_i} \cdot (1 - \gax)^{1-y_i}\right)}$$&#10;&#10;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newcommand{\gax}{g_{\B{a}}(\B{x}_i)}&#10;\begin{document}\noindent&#10;$$= \sum_{i=1}^n y_i \log \gax +  (1-y_i) \log (1 - \gax)$$&#10;&#10;&#10;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newcommand{\gax}{g_{\B{a}}(x)}&#10;\begin{document}\noindent&#10;In gradient descent, we minimize a cost function, so we can &#10;define our\\ cost function as the negative of log likelyhood.&#10;&#10;&#10;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Logistic Regression}}&#10;&#10;&#10;&#10;&#10;\end{document}"/>
  <p:tag name="IGUANATEXSIZE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$ =  \left( -2\sum_{i} (y_i - (ax_i + b))\,x_i, \right.$$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newcommand{\gax}{g_{\B{a}}(x)}&#10;\begin{document}\noindent&#10;Cost function for Gradient Descent:&#10;&#10;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newcommand{\gax}{g_{\B{a}}(\B{x}_i)}&#10;\begin{document}\noindent&#10;$$E(\B{a}) = -\sum_{i=1}^n y_i \log \gax +  (1-y_i) \log (1 - \gax)$$&#10;&#10;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\textcolor{blue}{\em&#10;Convex!&#10;}&#10;&#10;&#10;&#10;\end{document}"/>
  <p:tag name="IGUANATEXSIZE" val="1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newcommand{\gax}{g_{\B{a}}(x)}&#10;\begin{document}\noindent&#10;Lets compute the gradient of the cost function:&#10;&#10;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newcommand{\gax}{g_{\B{a}}(\B{x}_i)}&#10;\begin{document}\noindent&#10;$$\frac{\partial E}{\partial \B{a}} =  $$&#10;&#10;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newcommand{\gax}{g_{\B{a}}(\B{x}_i)}&#10;\begin{document}\noindent&#10;$$ -\sum_{i=1}^n (y_i - \gax) \B{x}_i $$&#10;&#10;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\textcolor{blue}{\em&#10;After some tedious calculation.&#10;}&#10;&#10;&#10;&#10;\end{document}"/>
  <p:tag name="IGUANATEXSIZE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begin{document}\noindent\textcolor{blue}{\em&#10;Note the similarity to the gradient\\&#10;for Linear Least Squares Regression:&#10;}&#10;&#10;&#10;&#10;\end{document}"/>
  <p:tag name="IGUANATEXSIZE" val="1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textcolor{blue}{&#10;$$- 2 \sum_{i} (y_i - ( \mathbf{a} \cdot \mathbf{x}_i)) \mathbf{x}_i$$&#10;}&#10;&#10;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B}[1]{\mathbf{#1}}&#10;\newcommand{\gax}{g_{\B{a}}(\B{x}_i)}&#10;\begin{document}\noindent&#10;$$ -\sum_{i=1}^n \left(y_i - S(\B{a}\cdot \B{x}) \right) \B{x}_i $$&#10;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55879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1390</cp:revision>
  <dcterms:created xsi:type="dcterms:W3CDTF">2014-01-26T12:33:15Z</dcterms:created>
  <dcterms:modified xsi:type="dcterms:W3CDTF">2018-04-15T06:53:04Z</dcterms:modified>
</cp:coreProperties>
</file>